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83" r:id="rId2"/>
  </p:sldIdLst>
  <p:sldSz cx="12190413" cy="6948488"/>
  <p:notesSz cx="9928225" cy="6797675"/>
  <p:defaultTextStyle>
    <a:defPPr>
      <a:defRPr lang="ru-RU"/>
    </a:defPPr>
    <a:lvl1pPr marL="0" algn="l" defTabSz="109354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6772" algn="l" defTabSz="109354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3543" algn="l" defTabSz="109354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0315" algn="l" defTabSz="109354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87086" algn="l" defTabSz="109354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33858" algn="l" defTabSz="109354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0628" algn="l" defTabSz="109354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27400" algn="l" defTabSz="109354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74173" algn="l" defTabSz="109354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6309"/>
    <a:srgbClr val="DD6909"/>
    <a:srgbClr val="C75F09"/>
    <a:srgbClr val="007635"/>
    <a:srgbClr val="00863D"/>
    <a:srgbClr val="008A3E"/>
    <a:srgbClr val="007E39"/>
    <a:srgbClr val="009644"/>
    <a:srgbClr val="A40000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 varScale="1">
        <p:scale>
          <a:sx n="105" d="100"/>
          <a:sy n="105" d="100"/>
        </p:scale>
        <p:origin x="-672" y="-96"/>
      </p:cViewPr>
      <p:guideLst>
        <p:guide orient="horz" pos="218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40CCD-6327-4328-82B2-0A41CCDDFBEF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28913" y="509588"/>
            <a:ext cx="44704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9C0F1-C758-4061-B709-F21284759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7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35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6772" algn="l" defTabSz="10935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3543" algn="l" defTabSz="10935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0315" algn="l" defTabSz="10935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7086" algn="l" defTabSz="10935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33858" algn="l" defTabSz="10935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0628" algn="l" defTabSz="10935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27400" algn="l" defTabSz="10935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74173" algn="l" defTabSz="10935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28913" y="509588"/>
            <a:ext cx="44704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6EBB4-028C-4D50-B1D6-B4C848A5ADA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2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4" y="2158539"/>
            <a:ext cx="10361851" cy="14894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4" y="3937477"/>
            <a:ext cx="8533289" cy="17757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0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2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7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1" y="278265"/>
            <a:ext cx="2742843" cy="59287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4" y="278265"/>
            <a:ext cx="8025355" cy="5928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1" y="4465049"/>
            <a:ext cx="10361851" cy="1380047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1" y="2945067"/>
            <a:ext cx="10361851" cy="1519981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67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35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03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870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38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06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274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741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4" y="1621315"/>
            <a:ext cx="5384098" cy="458568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6" y="1621315"/>
            <a:ext cx="5384098" cy="458568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555369"/>
            <a:ext cx="5386216" cy="64820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772" indent="0">
              <a:buNone/>
              <a:defRPr sz="2400" b="1"/>
            </a:lvl2pPr>
            <a:lvl3pPr marL="1093543" indent="0">
              <a:buNone/>
              <a:defRPr sz="2200" b="1"/>
            </a:lvl3pPr>
            <a:lvl4pPr marL="1640315" indent="0">
              <a:buNone/>
              <a:defRPr sz="1900" b="1"/>
            </a:lvl4pPr>
            <a:lvl5pPr marL="2187086" indent="0">
              <a:buNone/>
              <a:defRPr sz="1900" b="1"/>
            </a:lvl5pPr>
            <a:lvl6pPr marL="2733858" indent="0">
              <a:buNone/>
              <a:defRPr sz="1900" b="1"/>
            </a:lvl6pPr>
            <a:lvl7pPr marL="3280628" indent="0">
              <a:buNone/>
              <a:defRPr sz="1900" b="1"/>
            </a:lvl7pPr>
            <a:lvl8pPr marL="3827400" indent="0">
              <a:buNone/>
              <a:defRPr sz="1900" b="1"/>
            </a:lvl8pPr>
            <a:lvl9pPr marL="437417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2" y="2203575"/>
            <a:ext cx="5386216" cy="400342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5" y="1555369"/>
            <a:ext cx="5388331" cy="64820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772" indent="0">
              <a:buNone/>
              <a:defRPr sz="2400" b="1"/>
            </a:lvl2pPr>
            <a:lvl3pPr marL="1093543" indent="0">
              <a:buNone/>
              <a:defRPr sz="2200" b="1"/>
            </a:lvl3pPr>
            <a:lvl4pPr marL="1640315" indent="0">
              <a:buNone/>
              <a:defRPr sz="1900" b="1"/>
            </a:lvl4pPr>
            <a:lvl5pPr marL="2187086" indent="0">
              <a:buNone/>
              <a:defRPr sz="1900" b="1"/>
            </a:lvl5pPr>
            <a:lvl6pPr marL="2733858" indent="0">
              <a:buNone/>
              <a:defRPr sz="1900" b="1"/>
            </a:lvl6pPr>
            <a:lvl7pPr marL="3280628" indent="0">
              <a:buNone/>
              <a:defRPr sz="1900" b="1"/>
            </a:lvl7pPr>
            <a:lvl8pPr marL="3827400" indent="0">
              <a:buNone/>
              <a:defRPr sz="1900" b="1"/>
            </a:lvl8pPr>
            <a:lvl9pPr marL="437417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5" y="2203575"/>
            <a:ext cx="5388331" cy="400342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276655"/>
            <a:ext cx="4010562" cy="117738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6" y="276653"/>
            <a:ext cx="6814781" cy="5930342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2" y="1454038"/>
            <a:ext cx="4010562" cy="4752958"/>
          </a:xfrm>
        </p:spPr>
        <p:txBody>
          <a:bodyPr/>
          <a:lstStyle>
            <a:lvl1pPr marL="0" indent="0">
              <a:buNone/>
              <a:defRPr sz="1700"/>
            </a:lvl1pPr>
            <a:lvl2pPr marL="546772" indent="0">
              <a:buNone/>
              <a:defRPr sz="1400"/>
            </a:lvl2pPr>
            <a:lvl3pPr marL="1093543" indent="0">
              <a:buNone/>
              <a:defRPr sz="1300"/>
            </a:lvl3pPr>
            <a:lvl4pPr marL="1640315" indent="0">
              <a:buNone/>
              <a:defRPr sz="1100"/>
            </a:lvl4pPr>
            <a:lvl5pPr marL="2187086" indent="0">
              <a:buNone/>
              <a:defRPr sz="1100"/>
            </a:lvl5pPr>
            <a:lvl6pPr marL="2733858" indent="0">
              <a:buNone/>
              <a:defRPr sz="1100"/>
            </a:lvl6pPr>
            <a:lvl7pPr marL="3280628" indent="0">
              <a:buNone/>
              <a:defRPr sz="1100"/>
            </a:lvl7pPr>
            <a:lvl8pPr marL="3827400" indent="0">
              <a:buNone/>
              <a:defRPr sz="1100"/>
            </a:lvl8pPr>
            <a:lvl9pPr marL="437417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63943"/>
            <a:ext cx="7314248" cy="57421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20861"/>
            <a:ext cx="7314248" cy="4169093"/>
          </a:xfrm>
        </p:spPr>
        <p:txBody>
          <a:bodyPr/>
          <a:lstStyle>
            <a:lvl1pPr marL="0" indent="0">
              <a:buNone/>
              <a:defRPr sz="3800"/>
            </a:lvl1pPr>
            <a:lvl2pPr marL="546772" indent="0">
              <a:buNone/>
              <a:defRPr sz="3300"/>
            </a:lvl2pPr>
            <a:lvl3pPr marL="1093543" indent="0">
              <a:buNone/>
              <a:defRPr sz="2900"/>
            </a:lvl3pPr>
            <a:lvl4pPr marL="1640315" indent="0">
              <a:buNone/>
              <a:defRPr sz="2400"/>
            </a:lvl4pPr>
            <a:lvl5pPr marL="2187086" indent="0">
              <a:buNone/>
              <a:defRPr sz="2400"/>
            </a:lvl5pPr>
            <a:lvl6pPr marL="2733858" indent="0">
              <a:buNone/>
              <a:defRPr sz="2400"/>
            </a:lvl6pPr>
            <a:lvl7pPr marL="3280628" indent="0">
              <a:buNone/>
              <a:defRPr sz="2400"/>
            </a:lvl7pPr>
            <a:lvl8pPr marL="3827400" indent="0">
              <a:buNone/>
              <a:defRPr sz="2400"/>
            </a:lvl8pPr>
            <a:lvl9pPr marL="4374173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438157"/>
            <a:ext cx="7314248" cy="815482"/>
          </a:xfrm>
        </p:spPr>
        <p:txBody>
          <a:bodyPr/>
          <a:lstStyle>
            <a:lvl1pPr marL="0" indent="0">
              <a:buNone/>
              <a:defRPr sz="1700"/>
            </a:lvl1pPr>
            <a:lvl2pPr marL="546772" indent="0">
              <a:buNone/>
              <a:defRPr sz="1400"/>
            </a:lvl2pPr>
            <a:lvl3pPr marL="1093543" indent="0">
              <a:buNone/>
              <a:defRPr sz="1300"/>
            </a:lvl3pPr>
            <a:lvl4pPr marL="1640315" indent="0">
              <a:buNone/>
              <a:defRPr sz="1100"/>
            </a:lvl4pPr>
            <a:lvl5pPr marL="2187086" indent="0">
              <a:buNone/>
              <a:defRPr sz="1100"/>
            </a:lvl5pPr>
            <a:lvl6pPr marL="2733858" indent="0">
              <a:buNone/>
              <a:defRPr sz="1100"/>
            </a:lvl6pPr>
            <a:lvl7pPr marL="3280628" indent="0">
              <a:buNone/>
              <a:defRPr sz="1100"/>
            </a:lvl7pPr>
            <a:lvl8pPr marL="3827400" indent="0">
              <a:buNone/>
              <a:defRPr sz="1100"/>
            </a:lvl8pPr>
            <a:lvl9pPr marL="437417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3700-BD02-4B5E-B85F-9993427F7C0B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278264"/>
            <a:ext cx="10971372" cy="1158081"/>
          </a:xfrm>
          <a:prstGeom prst="rect">
            <a:avLst/>
          </a:prstGeom>
        </p:spPr>
        <p:txBody>
          <a:bodyPr vert="horz" lIns="109354" tIns="54677" rIns="109354" bIns="5467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621315"/>
            <a:ext cx="10971372" cy="4585681"/>
          </a:xfrm>
          <a:prstGeom prst="rect">
            <a:avLst/>
          </a:prstGeom>
        </p:spPr>
        <p:txBody>
          <a:bodyPr vert="horz" lIns="109354" tIns="54677" rIns="109354" bIns="546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2" y="6440221"/>
            <a:ext cx="2844430" cy="369943"/>
          </a:xfrm>
          <a:prstGeom prst="rect">
            <a:avLst/>
          </a:prstGeom>
        </p:spPr>
        <p:txBody>
          <a:bodyPr vert="horz" lIns="109354" tIns="54677" rIns="109354" bIns="5467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03700-BD02-4B5E-B85F-9993427F7C0B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1" y="6440221"/>
            <a:ext cx="3860296" cy="369943"/>
          </a:xfrm>
          <a:prstGeom prst="rect">
            <a:avLst/>
          </a:prstGeom>
        </p:spPr>
        <p:txBody>
          <a:bodyPr vert="horz" lIns="109354" tIns="54677" rIns="109354" bIns="5467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440221"/>
            <a:ext cx="2844430" cy="369943"/>
          </a:xfrm>
          <a:prstGeom prst="rect">
            <a:avLst/>
          </a:prstGeom>
        </p:spPr>
        <p:txBody>
          <a:bodyPr vert="horz" lIns="109354" tIns="54677" rIns="109354" bIns="5467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B3C32-DF99-4966-B853-73B9059F1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093543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079" indent="-410079" algn="l" defTabSz="109354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8504" indent="-341732" algn="l" defTabSz="1093543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6929" indent="-273386" algn="l" defTabSz="109354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3701" indent="-273386" algn="l" defTabSz="109354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0471" indent="-273386" algn="l" defTabSz="109354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7244" indent="-273386" algn="l" defTabSz="10935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54015" indent="-273386" algn="l" defTabSz="10935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786" indent="-273386" algn="l" defTabSz="10935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47557" indent="-273386" algn="l" defTabSz="10935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35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772" algn="l" defTabSz="10935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3543" algn="l" defTabSz="10935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0315" algn="l" defTabSz="10935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7086" algn="l" defTabSz="10935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858" algn="l" defTabSz="10935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628" algn="l" defTabSz="10935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7400" algn="l" defTabSz="10935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4173" algn="l" defTabSz="10935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hyperlink" Target="https://websbor.gks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sstat.gks.ru/" TargetMode="External"/><Relationship Id="rId5" Type="http://schemas.openxmlformats.org/officeDocument/2006/relationships/hyperlink" Target="consultantplus://offline/ref=05272F20611F609A21F2745F01B39D072831289E8DAEB1BCE67DEDC94271D3FA82B6BAA2159994E50620A2B8155FB263A35D628AF2F8DD8FLFU2K" TargetMode="External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ezorgboerdrenthe.nl/images/notes-bg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478" y1="52288" x2="72213" y2="58007"/>
                        <a14:foregroundMark x1="72997" y1="55556" x2="96045" y2="50490"/>
                        <a14:foregroundMark x1="98534" y1="55556" x2="93692" y2="56536"/>
                        <a14:foregroundMark x1="98398" y1="57026" x2="95159" y2="57516"/>
                        <a14:foregroundMark x1="1807" y1="46732" x2="5830" y2="65359"/>
                        <a14:foregroundMark x1="1023" y1="56536" x2="4262" y2="57026"/>
                        <a14:foregroundMark x1="6478" y1="56536" x2="36720" y2="57516"/>
                        <a14:foregroundMark x1="1125" y1="66830" x2="45244" y2="65359"/>
                        <a14:foregroundMark x1="46335" y1="65359" x2="96386" y2="63072"/>
                        <a14:foregroundMark x1="97409" y1="64052" x2="99864" y2="62582"/>
                        <a14:foregroundMark x1="5046" y1="14706" x2="99079" y2="1634"/>
                        <a14:foregroundMark x1="7399" y1="46242" x2="27105" y2="23203"/>
                        <a14:foregroundMark x1="2250" y1="43791" x2="7160" y2="3105"/>
                        <a14:foregroundMark x1="20252" y1="3105" x2="2796" y2="6373"/>
                        <a14:foregroundMark x1="26662" y1="22222" x2="35493" y2="26961"/>
                        <a14:foregroundMark x1="80600" y1="25654" x2="84078" y2="28922"/>
                        <a14:backgroundMark x1="71360" y1="14379" x2="71360" y2="16176"/>
                        <a14:backgroundMark x1="74736" y1="13399" x2="75077" y2="15196"/>
                        <a14:backgroundMark x1="70917" y1="14542" x2="70133" y2="14052"/>
                        <a14:backgroundMark x1="71292" y1="14542" x2="72042" y2="10621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7140"/>
          <a:stretch/>
        </p:blipFill>
        <p:spPr bwMode="auto">
          <a:xfrm>
            <a:off x="0" y="5565248"/>
            <a:ext cx="12190413" cy="143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иагональная полоса 8"/>
          <p:cNvSpPr/>
          <p:nvPr/>
        </p:nvSpPr>
        <p:spPr>
          <a:xfrm flipH="1">
            <a:off x="-9311" y="0"/>
            <a:ext cx="12199723" cy="1691550"/>
          </a:xfrm>
          <a:prstGeom prst="diagStripe">
            <a:avLst>
              <a:gd name="adj" fmla="val 0"/>
            </a:avLst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88" tIns="52194" rIns="104388" bIns="5219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8284681" y="6375140"/>
            <a:ext cx="0" cy="67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8284681" y="6375140"/>
            <a:ext cx="0" cy="67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54646" y="5253575"/>
            <a:ext cx="1016683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3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sz="1100" smtClean="0"/>
              <a:t>Конфиденциальность защищается ст. 9 Федерального закона от 29.11.2007 № 282-ФЗ.</a:t>
            </a:r>
            <a:endParaRPr lang="ru-RU" sz="1100" dirty="0" smtClean="0"/>
          </a:p>
          <a:p>
            <a:pPr algn="ctr"/>
            <a:r>
              <a:rPr lang="ru-RU" sz="1100" smtClean="0"/>
              <a:t>Данные личных подсобных хозяйств обезличены. Информация в </a:t>
            </a:r>
            <a:r>
              <a:rPr lang="ru-RU" sz="1100" smtClean="0"/>
              <a:t>обобщенном виде </a:t>
            </a:r>
            <a:r>
              <a:rPr lang="ru-RU" sz="1100" smtClean="0"/>
              <a:t>будет использована </a:t>
            </a:r>
            <a:r>
              <a:rPr lang="ru-RU" sz="1100" smtClean="0"/>
              <a:t>для развития сельского хозяйства России.</a:t>
            </a:r>
            <a:endParaRPr lang="ru-RU" sz="1100" dirty="0"/>
          </a:p>
        </p:txBody>
      </p:sp>
      <p:sp>
        <p:nvSpPr>
          <p:cNvPr id="42" name="Прямоугольник 41"/>
          <p:cNvSpPr/>
          <p:nvPr/>
        </p:nvSpPr>
        <p:spPr>
          <a:xfrm rot="5400000" flipV="1">
            <a:off x="-3478033" y="3468724"/>
            <a:ext cx="6983170" cy="45719"/>
          </a:xfrm>
          <a:prstGeom prst="rect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88" tIns="52194" rIns="104388" bIns="52194"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391351" y="2191224"/>
            <a:ext cx="4464496" cy="246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>
              <a:latin typeface="Times New Roman" panose="02020603050405020304" pitchFamily="18" charset="0"/>
              <a:cs typeface="Courier New" panose="02070309020205020404" pitchFamily="49" charset="0"/>
              <a:hlinkClick r:id="rId5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679382" y="1395065"/>
            <a:ext cx="3672409" cy="554350"/>
            <a:chOff x="6557960" y="561922"/>
            <a:chExt cx="4305583" cy="554350"/>
          </a:xfrm>
        </p:grpSpPr>
        <p:sp>
          <p:nvSpPr>
            <p:cNvPr id="22" name="TextBox 21"/>
            <p:cNvSpPr txBox="1"/>
            <p:nvPr/>
          </p:nvSpPr>
          <p:spPr>
            <a:xfrm>
              <a:off x="6557960" y="561922"/>
              <a:ext cx="3488725" cy="302274"/>
            </a:xfrm>
            <a:prstGeom prst="rect">
              <a:avLst/>
            </a:prstGeom>
            <a:noFill/>
          </p:spPr>
          <p:txBody>
            <a:bodyPr wrap="square" lIns="104388" tIns="52194" rIns="104388" bIns="52194" rtlCol="0">
              <a:spAutoFit/>
            </a:bodyPr>
            <a:lstStyle>
              <a:defPPr>
                <a:defRPr lang="ru-RU"/>
              </a:defPPr>
              <a:lvl1pPr>
                <a:defRPr sz="1600" b="1">
                  <a:solidFill>
                    <a:srgbClr val="D16309"/>
                  </a:solidFill>
                  <a:latin typeface="Arial Black" pitchFamily="34" charset="0"/>
                  <a:cs typeface="Arial" pitchFamily="34" charset="0"/>
                </a:defRPr>
              </a:lvl1pPr>
            </a:lstStyle>
            <a:p>
              <a:r>
                <a:rPr lang="ru-RU" sz="1400" dirty="0"/>
                <a:t>ПЕРЕПИСНЫЕ ЛИСТЫ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557960" y="703338"/>
              <a:ext cx="4305583" cy="41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13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на сайте Мосстата</a:t>
              </a:r>
              <a:r>
                <a:rPr lang="ru-RU" sz="13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3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  <a:hlinkClick r:id="rId6"/>
                </a:rPr>
                <a:t>https://</a:t>
              </a:r>
              <a:r>
                <a:rPr lang="en-US" sz="13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  <a:hlinkClick r:id="rId6"/>
                </a:rPr>
                <a:t>mosstat.gks.ru</a:t>
              </a:r>
              <a:r>
                <a:rPr lang="ru-RU" sz="13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16744" y="1557178"/>
            <a:ext cx="8987273" cy="907693"/>
            <a:chOff x="297354" y="3798985"/>
            <a:chExt cx="12389958" cy="574740"/>
          </a:xfrm>
        </p:grpSpPr>
        <p:sp>
          <p:nvSpPr>
            <p:cNvPr id="56" name="TextBox 55"/>
            <p:cNvSpPr txBox="1"/>
            <p:nvPr/>
          </p:nvSpPr>
          <p:spPr>
            <a:xfrm>
              <a:off x="297354" y="3828061"/>
              <a:ext cx="6084840" cy="54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lvl="0" algn="ctr">
                <a:lnSpc>
                  <a:spcPts val="15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285750" indent="-285750" algn="l">
                <a:lnSpc>
                  <a:spcPts val="2000"/>
                </a:lnSpc>
                <a:buFont typeface="Courier New" pitchFamily="49" charset="0"/>
                <a:buChar char="o"/>
              </a:pPr>
              <a:r>
                <a:rPr lang="ru-RU" sz="1300" dirty="0"/>
                <a:t>Сельскохозяйственные </a:t>
              </a:r>
              <a:r>
                <a:rPr lang="ru-RU" sz="1300" dirty="0" smtClean="0"/>
                <a:t>организации</a:t>
              </a:r>
            </a:p>
            <a:p>
              <a:pPr marL="285750" indent="-285750" algn="l">
                <a:lnSpc>
                  <a:spcPts val="2000"/>
                </a:lnSpc>
                <a:buFont typeface="Courier New" pitchFamily="49" charset="0"/>
                <a:buChar char="o"/>
              </a:pPr>
              <a:r>
                <a:rPr lang="ru-RU" sz="1300" dirty="0" smtClean="0"/>
                <a:t>Крестьянские </a:t>
              </a:r>
              <a:r>
                <a:rPr lang="ru-RU" sz="1300" dirty="0"/>
                <a:t>(</a:t>
              </a:r>
              <a:r>
                <a:rPr lang="ru-RU" sz="1300" dirty="0" smtClean="0"/>
                <a:t>фермерские) хозяйства </a:t>
              </a:r>
              <a:r>
                <a:rPr lang="ru-RU" sz="1300" dirty="0"/>
                <a:t/>
              </a:r>
              <a:br>
                <a:rPr lang="ru-RU" sz="1300" dirty="0"/>
              </a:br>
              <a:r>
                <a:rPr lang="ru-RU" sz="1300" dirty="0"/>
                <a:t>и </a:t>
              </a:r>
              <a:r>
                <a:rPr lang="ru-RU" sz="1300"/>
                <a:t>индивидуальные </a:t>
              </a:r>
              <a:r>
                <a:rPr lang="ru-RU" sz="1300" smtClean="0"/>
                <a:t>предприниматели</a:t>
              </a:r>
              <a:endParaRPr lang="ru-RU" sz="13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721152" y="3798985"/>
              <a:ext cx="6966160" cy="54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lvl="0" algn="ctr">
                <a:lnSpc>
                  <a:spcPts val="2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285750" indent="-285750" algn="l">
                <a:buFont typeface="Courier New" pitchFamily="49" charset="0"/>
                <a:buChar char="o"/>
              </a:pPr>
              <a:r>
                <a:rPr lang="ru-RU" sz="1300" dirty="0"/>
                <a:t>Личные подсобные хозяйства </a:t>
              </a:r>
              <a:br>
                <a:rPr lang="ru-RU" sz="1300" dirty="0"/>
              </a:br>
              <a:r>
                <a:rPr lang="ru-RU" sz="1300" dirty="0"/>
                <a:t>и другие индивидуальные </a:t>
              </a:r>
              <a:r>
                <a:rPr lang="ru-RU" sz="1300" dirty="0" smtClean="0"/>
                <a:t>хозяйства</a:t>
              </a:r>
            </a:p>
            <a:p>
              <a:pPr marL="285750" indent="-285750" algn="l">
                <a:buFont typeface="Courier New" pitchFamily="49" charset="0"/>
                <a:buChar char="o"/>
              </a:pPr>
              <a:r>
                <a:rPr lang="ru-RU" sz="1300" smtClean="0"/>
                <a:t>Садоводческие, дачные, огороднические объединения</a:t>
              </a:r>
              <a:endParaRPr lang="ru-RU" sz="1300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26749" y="2898180"/>
            <a:ext cx="5320385" cy="2413732"/>
          </a:xfrm>
          <a:prstGeom prst="rect">
            <a:avLst/>
          </a:prstGeom>
          <a:noFill/>
        </p:spPr>
        <p:txBody>
          <a:bodyPr wrap="square" lIns="104388" tIns="52194" rIns="104388" bIns="52194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300" b="1" smtClean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до 20 августа 2021 г.</a:t>
            </a:r>
          </a:p>
          <a:p>
            <a:pPr algn="ctr">
              <a:lnSpc>
                <a:spcPts val="1300"/>
              </a:lnSpc>
            </a:pPr>
            <a:endParaRPr lang="ru-RU" sz="1300" b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300"/>
              </a:lnSpc>
              <a:spcAft>
                <a:spcPts val="600"/>
              </a:spcAft>
            </a:pPr>
            <a:r>
              <a:rPr lang="ru-RU" sz="1300" b="1" smtClean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300" b="1" dirty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форме </a:t>
            </a:r>
            <a:r>
              <a:rPr lang="ru-RU" sz="1300" b="1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электронных </a:t>
            </a:r>
            <a:r>
              <a:rPr lang="ru-RU" sz="1300" b="1" smtClean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документов</a:t>
            </a: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lnSpc>
                <a:spcPts val="1300"/>
              </a:lnSpc>
              <a:spcAft>
                <a:spcPts val="600"/>
              </a:spcAft>
              <a:buAutoNum type="arabicParenR"/>
            </a:pP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через систему web-сбора Росстата</a:t>
            </a:r>
            <a:b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3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hlinkClick r:id="rId7"/>
              </a:rPr>
              <a:t>https</a:t>
            </a:r>
            <a:r>
              <a:rPr lang="en-US" sz="1300">
                <a:solidFill>
                  <a:schemeClr val="accent1"/>
                </a:solidFill>
                <a:latin typeface="Arial" pitchFamily="34" charset="0"/>
                <a:cs typeface="Arial" pitchFamily="34" charset="0"/>
                <a:hlinkClick r:id="rId7"/>
              </a:rPr>
              <a:t>://</a:t>
            </a:r>
            <a:r>
              <a:rPr lang="en-US" sz="13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hlinkClick r:id="rId7"/>
              </a:rPr>
              <a:t>websbor.gks.ru</a:t>
            </a:r>
            <a:r>
              <a:rPr lang="ru-RU" sz="13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1300"/>
              </a:lnSpc>
            </a:pP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2) через специализированных операторов связи</a:t>
            </a:r>
            <a:endParaRPr lang="ru-RU" sz="130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300"/>
              </a:lnSpc>
            </a:pPr>
            <a:endParaRPr lang="ru-RU" sz="130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300"/>
              </a:lnSpc>
              <a:spcAft>
                <a:spcPts val="600"/>
              </a:spcAft>
            </a:pPr>
            <a:r>
              <a:rPr lang="ru-RU" sz="1300" b="1" smtClean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на бумажном носителе</a:t>
            </a:r>
            <a:r>
              <a:rPr lang="ru-RU" sz="13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3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975" lvl="0" indent="-180975">
              <a:lnSpc>
                <a:spcPts val="1300"/>
              </a:lnSpc>
              <a:spcAft>
                <a:spcPts val="600"/>
              </a:spcAft>
            </a:pPr>
            <a:r>
              <a:rPr lang="ru-RU"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3) почтой </a:t>
            </a: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 адресу: 125171, </a:t>
            </a:r>
            <a:r>
              <a:rPr lang="ru-RU"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г. Москва, </a:t>
            </a: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4-й </a:t>
            </a:r>
            <a:r>
              <a:rPr lang="ru-RU"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Войковский проезд, </a:t>
            </a: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pPr marL="180975" lvl="0" indent="-180975">
              <a:lnSpc>
                <a:spcPts val="1300"/>
              </a:lnSpc>
            </a:pP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4) курьером в отдел государственной статистики </a:t>
            </a:r>
            <a:b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или в инструкторский участок (адреса – на сайте Мосстата </a:t>
            </a:r>
            <a:r>
              <a:rPr lang="en-US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https</a:t>
            </a:r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://</a:t>
            </a:r>
            <a:r>
              <a:rPr lang="en-US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mosstat.gks.ru</a:t>
            </a: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трелка вниз 49"/>
          <p:cNvSpPr/>
          <p:nvPr/>
        </p:nvSpPr>
        <p:spPr>
          <a:xfrm>
            <a:off x="2566814" y="2538140"/>
            <a:ext cx="421255" cy="294753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4429553" y="2898826"/>
            <a:ext cx="3348580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300" b="1" smtClean="0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1 – 30 августа </a:t>
            </a:r>
            <a:r>
              <a:rPr lang="ru-RU" sz="1300" b="1">
                <a:solidFill>
                  <a:srgbClr val="D16309"/>
                </a:solidFill>
                <a:latin typeface="Arial" pitchFamily="34" charset="0"/>
                <a:cs typeface="Arial" pitchFamily="34" charset="0"/>
              </a:rPr>
              <a:t>2021 г.</a:t>
            </a:r>
          </a:p>
          <a:p>
            <a:pPr>
              <a:lnSpc>
                <a:spcPts val="1300"/>
              </a:lnSpc>
            </a:pPr>
            <a:endParaRPr lang="ru-RU" sz="130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300"/>
              </a:lnSpc>
            </a:pP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опрос переписчиком с применением планшетного компьютера </a:t>
            </a:r>
            <a:b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или бумажных переписных листов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9358" y="1395065"/>
            <a:ext cx="3462263" cy="320851"/>
          </a:xfrm>
          <a:prstGeom prst="rect">
            <a:avLst/>
          </a:prstGeom>
          <a:noFill/>
        </p:spPr>
        <p:txBody>
          <a:bodyPr wrap="square" lIns="104388" tIns="52194" rIns="104388" bIns="52194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D16309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ru-RU" sz="1400" smtClean="0"/>
              <a:t>КТО ОТЧИТЫВАЕТСЯ</a:t>
            </a:r>
            <a:endParaRPr lang="ru-RU" sz="1400" dirty="0"/>
          </a:p>
        </p:txBody>
      </p:sp>
      <p:sp>
        <p:nvSpPr>
          <p:cNvPr id="61" name="Стрелка вниз 60"/>
          <p:cNvSpPr/>
          <p:nvPr/>
        </p:nvSpPr>
        <p:spPr>
          <a:xfrm>
            <a:off x="5879922" y="2538140"/>
            <a:ext cx="421255" cy="294753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2889714" y="2510981"/>
            <a:ext cx="3196439" cy="320851"/>
          </a:xfrm>
          <a:prstGeom prst="rect">
            <a:avLst/>
          </a:prstGeom>
          <a:noFill/>
        </p:spPr>
        <p:txBody>
          <a:bodyPr wrap="square" lIns="104388" tIns="52194" rIns="104388" bIns="52194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D16309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algn="ctr"/>
            <a:r>
              <a:rPr lang="ru-RU"/>
              <a:t>СРОКИ и СПОСОБЫ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982638" y="5640774"/>
            <a:ext cx="1029714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300"/>
              </a:lnSpc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100" b="0" dirty="0"/>
              <a:t>Опрос личных подсобных </a:t>
            </a:r>
            <a:r>
              <a:rPr lang="ru-RU" sz="1100" b="0"/>
              <a:t>хозяйств проводится </a:t>
            </a:r>
            <a:endParaRPr lang="ru-RU" sz="1100" b="0" smtClean="0"/>
          </a:p>
          <a:p>
            <a:r>
              <a:rPr lang="ru-RU" sz="1100" b="0" smtClean="0"/>
              <a:t>во </a:t>
            </a:r>
            <a:r>
              <a:rPr lang="ru-RU" sz="1100" b="0"/>
              <a:t>всех сельских населенных пунктах Московской области </a:t>
            </a:r>
            <a:endParaRPr lang="ru-RU" sz="1100" b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3809853" y="6072822"/>
            <a:ext cx="430157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300"/>
              </a:lnSpc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т</a:t>
            </a:r>
            <a:r>
              <a:rPr lang="ru-RU" smtClean="0"/>
              <a:t>ел</a:t>
            </a:r>
            <a:r>
              <a:rPr lang="ru-RU"/>
              <a:t>.: </a:t>
            </a:r>
            <a:r>
              <a:rPr lang="ru-RU" smtClean="0"/>
              <a:t>(495) </a:t>
            </a:r>
            <a:r>
              <a:rPr lang="ru-RU" smtClean="0"/>
              <a:t>366-65-27, </a:t>
            </a:r>
            <a:endParaRPr lang="ru-RU" smtClean="0"/>
          </a:p>
          <a:p>
            <a:r>
              <a:rPr lang="ru-RU" smtClean="0"/>
              <a:t>366-65-04</a:t>
            </a:r>
            <a:r>
              <a:rPr lang="ru-RU"/>
              <a:t>, 366-29-45</a:t>
            </a:r>
            <a:r>
              <a:rPr lang="ru-RU" dirty="0"/>
              <a:t>   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78134" y="2805564"/>
            <a:ext cx="3933698" cy="164659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для каждой сельскохозяйственной организации, КФХ и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ИП</a:t>
            </a: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включенного в каталог</a:t>
            </a: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30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Каждому </a:t>
            </a: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респонденту через Почту </a:t>
            </a:r>
            <a:r>
              <a:rPr lang="ru-RU"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России </a:t>
            </a: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 электронный адрес направлено официальное письмо</a:t>
            </a: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Проверить необходимость сдачи отчета можно по ссылке </a:t>
            </a:r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hlinkClick r:id="rId7"/>
              </a:rPr>
              <a:t>https://</a:t>
            </a:r>
            <a:r>
              <a:rPr lang="en-US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hlinkClick r:id="rId7"/>
              </a:rPr>
              <a:t>websbor.gks.ru</a:t>
            </a: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51190" y="4482356"/>
            <a:ext cx="2310368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r"/>
            <a:r>
              <a:rPr lang="ru-RU" sz="1600" b="1" smtClean="0">
                <a:solidFill>
                  <a:srgbClr val="D16309"/>
                </a:solidFill>
              </a:rPr>
              <a:t>уклонение, несвоевременность</a:t>
            </a:r>
            <a:endParaRPr lang="ru-RU" sz="1600" b="1" dirty="0">
              <a:solidFill>
                <a:srgbClr val="D16309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8241322" y="4712034"/>
            <a:ext cx="158140" cy="215282"/>
          </a:xfrm>
          <a:prstGeom prst="rightArrow">
            <a:avLst/>
          </a:prstGeom>
          <a:solidFill>
            <a:srgbClr val="B84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pPr algn="ctr"/>
            <a:endParaRPr lang="ru-RU">
              <a:solidFill>
                <a:srgbClr val="B8454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38481" y="4522849"/>
            <a:ext cx="28083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ля КФХ и ИП – </a:t>
            </a: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10-20 </a:t>
            </a:r>
            <a:r>
              <a:rPr lang="ru-RU" sz="13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3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руб.</a:t>
            </a:r>
            <a:endParaRPr lang="ru-RU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29429" y="4731087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ля организации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20-70 тыс</a:t>
            </a:r>
            <a:r>
              <a:rPr lang="ru-RU" sz="13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3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99367" y="2538140"/>
            <a:ext cx="3196439" cy="320851"/>
          </a:xfrm>
          <a:prstGeom prst="rect">
            <a:avLst/>
          </a:prstGeom>
          <a:noFill/>
        </p:spPr>
        <p:txBody>
          <a:bodyPr wrap="square" lIns="104388" tIns="52194" rIns="104388" bIns="52194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D16309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algn="ctr"/>
            <a:r>
              <a:rPr lang="ru-RU" smtClean="0"/>
              <a:t>ОБЯЗАТЕЛЬНОСТЬ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8327454" y="4622566"/>
            <a:ext cx="864096" cy="33854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1600" b="1" smtClean="0">
                <a:solidFill>
                  <a:srgbClr val="D16309"/>
                </a:solidFill>
              </a:rPr>
              <a:t>штраф   </a:t>
            </a:r>
            <a:endParaRPr lang="ru-RU" sz="1600" b="1" dirty="0">
              <a:solidFill>
                <a:srgbClr val="D16309"/>
              </a:solidFill>
            </a:endParaRPr>
          </a:p>
        </p:txBody>
      </p:sp>
      <p:pic>
        <p:nvPicPr>
          <p:cNvPr id="45" name="Picture 6" descr="Сельхоз перепись 202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r="88649"/>
          <a:stretch/>
        </p:blipFill>
        <p:spPr bwMode="auto">
          <a:xfrm>
            <a:off x="88503" y="311018"/>
            <a:ext cx="1045738" cy="9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973169" y="521916"/>
            <a:ext cx="11207920" cy="844071"/>
          </a:xfrm>
          <a:prstGeom prst="rect">
            <a:avLst/>
          </a:prstGeom>
          <a:noFill/>
        </p:spPr>
        <p:txBody>
          <a:bodyPr wrap="square" lIns="104388" tIns="52194" rIns="104388" bIns="52194" rtlCol="0">
            <a:spAutoFit/>
          </a:bodyPr>
          <a:lstStyle/>
          <a:p>
            <a:pPr algn="r"/>
            <a:r>
              <a:rPr lang="ru-RU" sz="2400" b="1" smtClean="0">
                <a:solidFill>
                  <a:schemeClr val="bg1"/>
                </a:solidFill>
                <a:latin typeface="Arial Black" pitchFamily="34" charset="0"/>
              </a:rPr>
              <a:t>СЕЛЬСКОХОЗЯЙСТВЕННУЮ</a:t>
            </a:r>
          </a:p>
          <a:p>
            <a:pPr algn="r"/>
            <a:r>
              <a:rPr lang="ru-RU" sz="2400" b="1" smtClean="0">
                <a:solidFill>
                  <a:schemeClr val="bg1"/>
                </a:solidFill>
                <a:latin typeface="Arial Black" pitchFamily="34" charset="0"/>
              </a:rPr>
              <a:t>МИКРОПЕРЕПИСЬ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1" name="Picture 2" descr="Федеральная служба государственной статистики — Википеди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34" y="315608"/>
            <a:ext cx="765100" cy="89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889715" y="70123"/>
            <a:ext cx="918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Управление Федеральной службы государственной статистики по г. Москве и Московской области  при поддержке Правительства Московской области проводит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27" y="343091"/>
            <a:ext cx="898905" cy="89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7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2856</TotalTime>
  <Words>164</Words>
  <Application>Microsoft Office PowerPoint</Application>
  <PresentationFormat>Произвольный</PresentationFormat>
  <Paragraphs>38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P77_BikovaMA</dc:creator>
  <cp:lastModifiedBy>Кукушкин Александр Михайлович</cp:lastModifiedBy>
  <cp:revision>471</cp:revision>
  <cp:lastPrinted>2021-07-01T12:00:21Z</cp:lastPrinted>
  <dcterms:created xsi:type="dcterms:W3CDTF">2021-04-29T09:04:26Z</dcterms:created>
  <dcterms:modified xsi:type="dcterms:W3CDTF">2021-07-26T14:20:14Z</dcterms:modified>
</cp:coreProperties>
</file>